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06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0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1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5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4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1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69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7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0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6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3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6/18/21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64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6ACF6A-FC06-4E10-819E-2E7BC6978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F5D3D-2CF3-DC44-AFB9-34927478A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69" y="2286000"/>
            <a:ext cx="3936275" cy="1351706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/>
              <a:t>AllLife</a:t>
            </a:r>
            <a:r>
              <a:rPr lang="en-US" dirty="0"/>
              <a:t> Bank</a:t>
            </a:r>
            <a:br>
              <a:rPr lang="en-US" dirty="0"/>
            </a:br>
            <a:r>
              <a:rPr lang="en-US" dirty="0"/>
              <a:t>Project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74C06-AE20-A346-B625-FB013C925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Sarah A. Thomas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92D1D-C468-4343-A8B0-4264CB86D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52" r="23714" b="-2"/>
          <a:stretch/>
        </p:blipFill>
        <p:spPr>
          <a:xfrm>
            <a:off x="6096000" y="-2357"/>
            <a:ext cx="6096000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6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E786-B18A-5144-9D1D-9D9D02D8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Mortgage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303973-45DE-E04B-95E1-E5A035FCC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426" y="2286000"/>
            <a:ext cx="5633486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0D149-23D2-534F-AB5A-3190F527A23E}"/>
              </a:ext>
            </a:extLst>
          </p:cNvPr>
          <p:cNvSpPr txBox="1"/>
          <p:nvPr/>
        </p:nvSpPr>
        <p:spPr>
          <a:xfrm>
            <a:off x="3660108" y="6294330"/>
            <a:ext cx="487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Mortgage is right-skewed. Outliers were treated.</a:t>
            </a:r>
          </a:p>
        </p:txBody>
      </p:sp>
    </p:spTree>
    <p:extLst>
      <p:ext uri="{BB962C8B-B14F-4D97-AF65-F5344CB8AC3E}">
        <p14:creationId xmlns:p14="http://schemas.microsoft.com/office/powerpoint/2010/main" val="1000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701E-919C-A34C-9B2C-30DA5529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</a:t>
            </a:r>
            <a:r>
              <a:rPr lang="en-US" dirty="0" err="1"/>
              <a:t>Securities_Account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DE1418-1DF0-4E4F-9E8E-F67BC9A67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338" y="2469786"/>
            <a:ext cx="9237662" cy="3442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7E1EB-266C-4A43-89E2-843E68A020A2}"/>
              </a:ext>
            </a:extLst>
          </p:cNvPr>
          <p:cNvSpPr txBox="1"/>
          <p:nvPr/>
        </p:nvSpPr>
        <p:spPr>
          <a:xfrm>
            <a:off x="3571103" y="6109663"/>
            <a:ext cx="586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customers do not have a securities account (89.7%).</a:t>
            </a:r>
          </a:p>
        </p:txBody>
      </p:sp>
    </p:spTree>
    <p:extLst>
      <p:ext uri="{BB962C8B-B14F-4D97-AF65-F5344CB8AC3E}">
        <p14:creationId xmlns:p14="http://schemas.microsoft.com/office/powerpoint/2010/main" val="110561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9D18-2EF6-D448-BC09-372A1A00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</a:t>
            </a:r>
            <a:r>
              <a:rPr lang="en-US" dirty="0" err="1"/>
              <a:t>CD_Account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760458-DBD8-3D4F-B6D3-8D7ACA267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338" y="2477333"/>
            <a:ext cx="9237662" cy="3427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6D8E6-6534-9340-B840-E96B985182ED}"/>
              </a:ext>
            </a:extLst>
          </p:cNvPr>
          <p:cNvSpPr txBox="1"/>
          <p:nvPr/>
        </p:nvSpPr>
        <p:spPr>
          <a:xfrm>
            <a:off x="3731741" y="6109664"/>
            <a:ext cx="502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customers do not have a CD account (94%).</a:t>
            </a:r>
          </a:p>
        </p:txBody>
      </p:sp>
    </p:spTree>
    <p:extLst>
      <p:ext uri="{BB962C8B-B14F-4D97-AF65-F5344CB8AC3E}">
        <p14:creationId xmlns:p14="http://schemas.microsoft.com/office/powerpoint/2010/main" val="79718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210A-95AD-DC4E-856B-A677F27D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Online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3962C6-1036-1D49-A4C5-3636A76F4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338" y="2479602"/>
            <a:ext cx="9237662" cy="3422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46CE0-7238-FB4A-B955-3847A92F14E7}"/>
              </a:ext>
            </a:extLst>
          </p:cNvPr>
          <p:cNvSpPr txBox="1"/>
          <p:nvPr/>
        </p:nvSpPr>
        <p:spPr>
          <a:xfrm>
            <a:off x="4250724" y="6109664"/>
            <a:ext cx="455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customers use online banking (59.1%).</a:t>
            </a:r>
          </a:p>
        </p:txBody>
      </p:sp>
    </p:spTree>
    <p:extLst>
      <p:ext uri="{BB962C8B-B14F-4D97-AF65-F5344CB8AC3E}">
        <p14:creationId xmlns:p14="http://schemas.microsoft.com/office/powerpoint/2010/main" val="406802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CA98-356F-2243-9B6D-024C7DA8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</a:t>
            </a:r>
            <a:r>
              <a:rPr lang="en-US" dirty="0" err="1"/>
              <a:t>creditcard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4B41A7-D8C0-F94B-A95D-9E1F6ED5D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338" y="2492339"/>
            <a:ext cx="9237662" cy="3397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8D70B-28E5-B146-AE05-3E64DBC807AB}"/>
              </a:ext>
            </a:extLst>
          </p:cNvPr>
          <p:cNvSpPr txBox="1"/>
          <p:nvPr/>
        </p:nvSpPr>
        <p:spPr>
          <a:xfrm>
            <a:off x="3249828" y="6109663"/>
            <a:ext cx="688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customers do not use a credit card from another bank (70.9%).</a:t>
            </a:r>
          </a:p>
        </p:txBody>
      </p:sp>
    </p:spTree>
    <p:extLst>
      <p:ext uri="{BB962C8B-B14F-4D97-AF65-F5344CB8AC3E}">
        <p14:creationId xmlns:p14="http://schemas.microsoft.com/office/powerpoint/2010/main" val="386244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4ED2-5DEE-7948-B38B-F0DDC0FE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2C275-C32F-A449-BB94-F63CC16B0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88" y="2113005"/>
            <a:ext cx="6098415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ECB10-04E7-FB44-A70A-4FE4ADCDA93B}"/>
              </a:ext>
            </a:extLst>
          </p:cNvPr>
          <p:cNvSpPr txBox="1"/>
          <p:nvPr/>
        </p:nvSpPr>
        <p:spPr>
          <a:xfrm>
            <a:off x="6858001" y="2224216"/>
            <a:ext cx="51651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and Experience are perfectly correlated.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correlation exists between Income and </a:t>
            </a:r>
            <a:r>
              <a:rPr lang="en-US" dirty="0" err="1"/>
              <a:t>CCAvg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Moderate correlation exists between </a:t>
            </a:r>
            <a:r>
              <a:rPr lang="en-US" dirty="0" err="1"/>
              <a:t>Personal_Loan</a:t>
            </a:r>
            <a:r>
              <a:rPr lang="en-US" dirty="0"/>
              <a:t> and Income, </a:t>
            </a:r>
            <a:r>
              <a:rPr lang="en-US" dirty="0" err="1"/>
              <a:t>Personal_Loan</a:t>
            </a:r>
            <a:r>
              <a:rPr lang="en-US" dirty="0"/>
              <a:t> and </a:t>
            </a:r>
            <a:r>
              <a:rPr lang="en-US" dirty="0" err="1"/>
              <a:t>CCAvg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Slight correlation exists between Income and </a:t>
            </a:r>
            <a:r>
              <a:rPr lang="en-US" dirty="0" err="1"/>
              <a:t>CD_Account</a:t>
            </a:r>
            <a:r>
              <a:rPr lang="en-US" dirty="0"/>
              <a:t>, Income and Mortgage, </a:t>
            </a:r>
            <a:r>
              <a:rPr lang="en-US" dirty="0" err="1"/>
              <a:t>Personal_Loan</a:t>
            </a:r>
            <a:r>
              <a:rPr lang="en-US" dirty="0"/>
              <a:t> and </a:t>
            </a:r>
            <a:r>
              <a:rPr lang="en-US" dirty="0" err="1"/>
              <a:t>CD_Account</a:t>
            </a:r>
            <a:r>
              <a:rPr lang="en-US" dirty="0"/>
              <a:t>, </a:t>
            </a:r>
            <a:r>
              <a:rPr lang="en-US" dirty="0" err="1"/>
              <a:t>Securities_Account</a:t>
            </a:r>
            <a:r>
              <a:rPr lang="en-US" dirty="0"/>
              <a:t> and </a:t>
            </a:r>
            <a:r>
              <a:rPr lang="en-US" dirty="0" err="1"/>
              <a:t>CD_Account</a:t>
            </a:r>
            <a:r>
              <a:rPr lang="en-US" dirty="0"/>
              <a:t>, </a:t>
            </a:r>
            <a:r>
              <a:rPr lang="en-US" dirty="0" err="1"/>
              <a:t>CD_Account</a:t>
            </a:r>
            <a:r>
              <a:rPr lang="en-US" dirty="0"/>
              <a:t> and </a:t>
            </a:r>
            <a:r>
              <a:rPr lang="en-US" dirty="0" err="1"/>
              <a:t>CreditCard</a:t>
            </a:r>
            <a:r>
              <a:rPr lang="en-US" dirty="0"/>
              <a:t>, </a:t>
            </a:r>
            <a:r>
              <a:rPr lang="en-US" dirty="0" err="1"/>
              <a:t>CD_Account</a:t>
            </a:r>
            <a:r>
              <a:rPr lang="en-US" dirty="0"/>
              <a:t> and Online.</a:t>
            </a:r>
          </a:p>
        </p:txBody>
      </p:sp>
    </p:spTree>
    <p:extLst>
      <p:ext uri="{BB962C8B-B14F-4D97-AF65-F5344CB8AC3E}">
        <p14:creationId xmlns:p14="http://schemas.microsoft.com/office/powerpoint/2010/main" val="194925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9DC1-33C8-1947-B456-280613B5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D9E78B-13FF-664D-AEC5-54E0774F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626" y="2286000"/>
            <a:ext cx="5485086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06CE04-6E48-B347-BDAB-3C934ECC9426}"/>
              </a:ext>
            </a:extLst>
          </p:cNvPr>
          <p:cNvSpPr txBox="1"/>
          <p:nvPr/>
        </p:nvSpPr>
        <p:spPr>
          <a:xfrm>
            <a:off x="346741" y="6294330"/>
            <a:ext cx="1140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income and higher monthly spending on credit card seems to correspond with acceptance of personal loan.</a:t>
            </a:r>
          </a:p>
        </p:txBody>
      </p:sp>
    </p:spTree>
    <p:extLst>
      <p:ext uri="{BB962C8B-B14F-4D97-AF65-F5344CB8AC3E}">
        <p14:creationId xmlns:p14="http://schemas.microsoft.com/office/powerpoint/2010/main" val="1435322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D3C6-F979-4A4C-ACB1-33F69B97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D2518-8EA3-D043-BE48-3CB457AEA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and Experience are perfectly correlated. Since they are telling the same story, age was dropped.</a:t>
            </a:r>
          </a:p>
          <a:p>
            <a:r>
              <a:rPr lang="en-US" dirty="0"/>
              <a:t>Zip codes can bias the dataset in a discriminatory way (e.g., serve as proxy for race) and so was dropped.</a:t>
            </a:r>
          </a:p>
          <a:p>
            <a:r>
              <a:rPr lang="en-US" dirty="0"/>
              <a:t>ID was irrelevant and thus dropped from the data.</a:t>
            </a:r>
          </a:p>
        </p:txBody>
      </p:sp>
    </p:spTree>
    <p:extLst>
      <p:ext uri="{BB962C8B-B14F-4D97-AF65-F5344CB8AC3E}">
        <p14:creationId xmlns:p14="http://schemas.microsoft.com/office/powerpoint/2010/main" val="121678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9B41-6896-254B-A045-E06C5B74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</a:t>
            </a:r>
            <a:r>
              <a:rPr lang="en-US" dirty="0" err="1"/>
              <a:t>SKLearn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A26AC9-F7D1-BE43-A1F2-91A61B768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97" y="2211859"/>
            <a:ext cx="5618703" cy="381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FF3179-3778-D74F-BA12-27E57B016228}"/>
              </a:ext>
            </a:extLst>
          </p:cNvPr>
          <p:cNvSpPr txBox="1"/>
          <p:nvPr/>
        </p:nvSpPr>
        <p:spPr>
          <a:xfrm>
            <a:off x="6981569" y="2718486"/>
            <a:ext cx="4584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on training set: 0.93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on test set: 0.93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 on training set: 0.47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 on test set: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* Precision on training set: 0.78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* Precision on test set: 0.81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on training set: 0.58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on test set: 0.62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2D17C-4D93-644C-A367-488CB50ACE08}"/>
              </a:ext>
            </a:extLst>
          </p:cNvPr>
          <p:cNvSpPr txBox="1"/>
          <p:nvPr/>
        </p:nvSpPr>
        <p:spPr>
          <a:xfrm>
            <a:off x="1930340" y="6330714"/>
            <a:ext cx="833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model was created using </a:t>
            </a:r>
            <a:r>
              <a:rPr lang="en-US" dirty="0" err="1"/>
              <a:t>statsmodels</a:t>
            </a:r>
            <a:r>
              <a:rPr lang="en-US" dirty="0"/>
              <a:t> but precision results were not as satisfying. </a:t>
            </a:r>
          </a:p>
        </p:txBody>
      </p:sp>
    </p:spTree>
    <p:extLst>
      <p:ext uri="{BB962C8B-B14F-4D97-AF65-F5344CB8AC3E}">
        <p14:creationId xmlns:p14="http://schemas.microsoft.com/office/powerpoint/2010/main" val="821233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6A5D0-52BF-484A-A139-76421BE8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503BBE-8886-FD49-9D3F-1161059E5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983" y="2174789"/>
            <a:ext cx="5606381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7095B-5B2D-2843-A627-6C77EC9EEAD1}"/>
              </a:ext>
            </a:extLst>
          </p:cNvPr>
          <p:cNvSpPr txBox="1"/>
          <p:nvPr/>
        </p:nvSpPr>
        <p:spPr>
          <a:xfrm>
            <a:off x="6981569" y="2718486"/>
            <a:ext cx="4584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on training set: 0.98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on test set: 0.98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 on training set: 0.83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 on test set: 0.77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* Precision on training set: 1.00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* Precision on test set: 1.00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on training set: 0.91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on test set: 0.87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ABD23-873A-3A45-B422-1C373DB03F48}"/>
              </a:ext>
            </a:extLst>
          </p:cNvPr>
          <p:cNvSpPr txBox="1"/>
          <p:nvPr/>
        </p:nvSpPr>
        <p:spPr>
          <a:xfrm>
            <a:off x="617838" y="6186552"/>
            <a:ext cx="1115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pruning, tree was more accurate but less precise. It was also much more complex. This has a depth of 3.0.</a:t>
            </a:r>
          </a:p>
        </p:txBody>
      </p:sp>
    </p:spTree>
    <p:extLst>
      <p:ext uri="{BB962C8B-B14F-4D97-AF65-F5344CB8AC3E}">
        <p14:creationId xmlns:p14="http://schemas.microsoft.com/office/powerpoint/2010/main" val="298001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39DB-0011-9346-8985-536EAC92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Overview and 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76FF9-2099-7F46-B74A-645C3778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Currently the growing customer base is primarily made up of liability customers (depositors). </a:t>
            </a:r>
          </a:p>
          <a:p>
            <a:r>
              <a:rPr lang="en-US" dirty="0" err="1"/>
              <a:t>AllLife</a:t>
            </a:r>
            <a:r>
              <a:rPr lang="en-US" dirty="0"/>
              <a:t> Bank wishes to grow the number of customers who borrow (asset customers) in order to earn money through interest on loans.</a:t>
            </a:r>
          </a:p>
          <a:p>
            <a:r>
              <a:rPr lang="en-US" dirty="0"/>
              <a:t>Last year, a campaign was run that converted 9% of those offered loans to asset customers. </a:t>
            </a:r>
            <a:r>
              <a:rPr lang="en-US" dirty="0" err="1"/>
              <a:t>AllLife</a:t>
            </a:r>
            <a:r>
              <a:rPr lang="en-US" dirty="0"/>
              <a:t> Bank wishes to build on this success.</a:t>
            </a:r>
          </a:p>
          <a:p>
            <a:r>
              <a:rPr lang="en-US" dirty="0"/>
              <a:t>The current task for the Data Science department is to design a model that will predict potential customers who are likely to accept a loan if offered. Statistically, the approach will be to maximize the Precision metric. We will want to minimize the number of people we shut out of accepting a loan. In other words, we want to minimize predicting they’ll say “no” when they’ll actually say “yes.”</a:t>
            </a:r>
          </a:p>
        </p:txBody>
      </p:sp>
    </p:spTree>
    <p:extLst>
      <p:ext uri="{BB962C8B-B14F-4D97-AF65-F5344CB8AC3E}">
        <p14:creationId xmlns:p14="http://schemas.microsoft.com/office/powerpoint/2010/main" val="476271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E82A-BFFB-FF46-8DAD-E531135B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2F6001-4763-EC46-8AF9-17A82BBDC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943" y="4974355"/>
            <a:ext cx="5346700" cy="167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CA9A7-8DF7-3049-9BEA-1CFEAF7952E5}"/>
              </a:ext>
            </a:extLst>
          </p:cNvPr>
          <p:cNvSpPr txBox="1"/>
          <p:nvPr/>
        </p:nvSpPr>
        <p:spPr>
          <a:xfrm>
            <a:off x="4914095" y="4448433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all models created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62932-C982-FF45-98CE-B82B2B6EB2F1}"/>
              </a:ext>
            </a:extLst>
          </p:cNvPr>
          <p:cNvSpPr txBox="1"/>
          <p:nvPr/>
        </p:nvSpPr>
        <p:spPr>
          <a:xfrm>
            <a:off x="1594023" y="2014151"/>
            <a:ext cx="9959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Income, Education_1, Family, and </a:t>
            </a:r>
            <a:r>
              <a:rPr lang="en-US" dirty="0" err="1"/>
              <a:t>CCAvg</a:t>
            </a:r>
            <a:r>
              <a:rPr lang="en-US" dirty="0"/>
              <a:t> (in that order) are the most important variables in determining whether a customer will accept a loan if offered.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dirty="0"/>
              <a:t>average customer is 45 years old, has an undergraduate education, is in a two-member family, and spends $1500 per month on their credit card(</a:t>
            </a:r>
            <a:r>
              <a:rPr lang="en-US"/>
              <a:t>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Higher </a:t>
            </a:r>
            <a:r>
              <a:rPr lang="en-US" dirty="0"/>
              <a:t>income and higher monthly spending on credit card seems to correspond with acceptance of personal loan.</a:t>
            </a:r>
          </a:p>
        </p:txBody>
      </p:sp>
    </p:spTree>
    <p:extLst>
      <p:ext uri="{BB962C8B-B14F-4D97-AF65-F5344CB8AC3E}">
        <p14:creationId xmlns:p14="http://schemas.microsoft.com/office/powerpoint/2010/main" val="323782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B3-F597-C347-889F-5E879BDC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"/>
            <a:ext cx="9238434" cy="546538"/>
          </a:xfrm>
        </p:spPr>
        <p:txBody>
          <a:bodyPr/>
          <a:lstStyle/>
          <a:p>
            <a:r>
              <a:rPr lang="en-US" dirty="0"/>
              <a:t>Data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BFA3E1-EBD3-CB43-9FB7-2716D23EB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477474"/>
              </p:ext>
            </p:extLst>
          </p:nvPr>
        </p:nvGraphicFramePr>
        <p:xfrm>
          <a:off x="115614" y="856594"/>
          <a:ext cx="11960772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662">
                  <a:extLst>
                    <a:ext uri="{9D8B030D-6E8A-4147-A177-3AD203B41FA5}">
                      <a16:colId xmlns:a16="http://schemas.microsoft.com/office/drawing/2014/main" val="3001385523"/>
                    </a:ext>
                  </a:extLst>
                </a:gridCol>
                <a:gridCol w="9764110">
                  <a:extLst>
                    <a:ext uri="{9D8B030D-6E8A-4147-A177-3AD203B41FA5}">
                      <a16:colId xmlns:a16="http://schemas.microsoft.com/office/drawing/2014/main" val="1840087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756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686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Customer’s age in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9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years of professional experience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43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income of customer (in thousands of dollars)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 Address ZIP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4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Customer’s family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15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CCAvg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monthly spending on credit cards (in thousands of dollars)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909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 Level: 1-Undegraduate, 2-Graduate, 3-Advanced/Professional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Mortgage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 of house mortgage (if any)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2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Personal_Loan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(Target Variable) Did customer accept loan offered in last campaign? (1-Yes, 0-No)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26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Securities_Account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customer have a securities account with </a:t>
                      </a:r>
                      <a:r>
                        <a:rPr lang="en-US" dirty="0" err="1"/>
                        <a:t>AllLife</a:t>
                      </a:r>
                      <a:r>
                        <a:rPr lang="en-US" dirty="0"/>
                        <a:t>? (1-Yes, 0-No)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22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CD_Account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customer have a CD account with </a:t>
                      </a:r>
                      <a:r>
                        <a:rPr lang="en-US" dirty="0" err="1"/>
                        <a:t>AllLife</a:t>
                      </a:r>
                      <a:r>
                        <a:rPr lang="en-US" dirty="0"/>
                        <a:t> (1-Yes, 0-No)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4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customer use online banking? (1-Yes, 0-No)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065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CreditCard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customer use a credit card issued by another bank (excluding </a:t>
                      </a:r>
                      <a:r>
                        <a:rPr lang="en-US" dirty="0" err="1"/>
                        <a:t>AllLife</a:t>
                      </a:r>
                      <a:r>
                        <a:rPr lang="en-US" dirty="0"/>
                        <a:t>)? (1-Yes, 0-No)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2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67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5FEE-BABD-2E4E-8A64-B650F36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Personal Loan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AFA3C-B045-714D-9DF5-E9D25319D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338" y="2470547"/>
            <a:ext cx="9237662" cy="3440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C3929-EC5B-9D45-B4D9-8EC48DBD9DE9}"/>
              </a:ext>
            </a:extLst>
          </p:cNvPr>
          <p:cNvSpPr txBox="1"/>
          <p:nvPr/>
        </p:nvSpPr>
        <p:spPr>
          <a:xfrm>
            <a:off x="2529318" y="6109664"/>
            <a:ext cx="680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90.4% did not accept the personal loan offered in the last campaign.</a:t>
            </a:r>
          </a:p>
        </p:txBody>
      </p:sp>
    </p:spTree>
    <p:extLst>
      <p:ext uri="{BB962C8B-B14F-4D97-AF65-F5344CB8AC3E}">
        <p14:creationId xmlns:p14="http://schemas.microsoft.com/office/powerpoint/2010/main" val="82792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814F-C4A6-9849-B83E-10BBE31E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Experience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695624-13EA-F344-9841-0693F7011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8329" y="2286000"/>
            <a:ext cx="582168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001F0D-CC94-FA4C-9368-A2D591631E75}"/>
              </a:ext>
            </a:extLst>
          </p:cNvPr>
          <p:cNvSpPr txBox="1"/>
          <p:nvPr/>
        </p:nvSpPr>
        <p:spPr>
          <a:xfrm>
            <a:off x="2292678" y="6294330"/>
            <a:ext cx="779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Experience has a symmetrical distribution. Negative values were changed to 0.</a:t>
            </a:r>
          </a:p>
        </p:txBody>
      </p:sp>
    </p:spTree>
    <p:extLst>
      <p:ext uri="{BB962C8B-B14F-4D97-AF65-F5344CB8AC3E}">
        <p14:creationId xmlns:p14="http://schemas.microsoft.com/office/powerpoint/2010/main" val="238805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F21D-7039-C840-AE43-9B1E5FE0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Income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CB0753-B310-4840-9CA8-F3DB7570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839" y="2286000"/>
            <a:ext cx="560866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AF7F7-B52F-3941-8E06-14A9DA48AF14}"/>
              </a:ext>
            </a:extLst>
          </p:cNvPr>
          <p:cNvSpPr txBox="1"/>
          <p:nvPr/>
        </p:nvSpPr>
        <p:spPr>
          <a:xfrm>
            <a:off x="1195716" y="6294330"/>
            <a:ext cx="98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mean (73.77) is greater than the median (64.0). Income is right-skewed. Outliers were treated.</a:t>
            </a:r>
          </a:p>
        </p:txBody>
      </p:sp>
    </p:spTree>
    <p:extLst>
      <p:ext uri="{BB962C8B-B14F-4D97-AF65-F5344CB8AC3E}">
        <p14:creationId xmlns:p14="http://schemas.microsoft.com/office/powerpoint/2010/main" val="303349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45DD-BB73-174A-8990-6ED029FA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FAMILY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CB9FA1-9875-0B42-8B98-BC33E1DB5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749" y="2286000"/>
            <a:ext cx="5612839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CA01EB-BD66-F147-8075-4DB4F9164168}"/>
              </a:ext>
            </a:extLst>
          </p:cNvPr>
          <p:cNvSpPr txBox="1"/>
          <p:nvPr/>
        </p:nvSpPr>
        <p:spPr>
          <a:xfrm>
            <a:off x="65766" y="6294330"/>
            <a:ext cx="1196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mean (2.4) is close to the median (2.0) indicating symmetrical distribution. Values of “0” for family were changes to 1.</a:t>
            </a:r>
          </a:p>
        </p:txBody>
      </p:sp>
    </p:spTree>
    <p:extLst>
      <p:ext uri="{BB962C8B-B14F-4D97-AF65-F5344CB8AC3E}">
        <p14:creationId xmlns:p14="http://schemas.microsoft.com/office/powerpoint/2010/main" val="3461227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1A38-E530-9745-A4D6-18F6146C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</a:t>
            </a:r>
            <a:r>
              <a:rPr lang="en-US" dirty="0" err="1"/>
              <a:t>CCAVg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D796C8-DB48-3D4F-9D2E-53D0BB8EA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119" y="2286000"/>
            <a:ext cx="5844099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A909C2-D160-6447-A10A-4A4A7E9168A7}"/>
              </a:ext>
            </a:extLst>
          </p:cNvPr>
          <p:cNvSpPr txBox="1"/>
          <p:nvPr/>
        </p:nvSpPr>
        <p:spPr>
          <a:xfrm>
            <a:off x="1327683" y="6294330"/>
            <a:ext cx="94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mean (1.94) is greater than the median (1.5). </a:t>
            </a:r>
            <a:r>
              <a:rPr lang="en-US" dirty="0" err="1"/>
              <a:t>CCAvg</a:t>
            </a:r>
            <a:r>
              <a:rPr lang="en-US" dirty="0"/>
              <a:t> is right-skewed. Outliers were treated.</a:t>
            </a:r>
          </a:p>
        </p:txBody>
      </p:sp>
    </p:spTree>
    <p:extLst>
      <p:ext uri="{BB962C8B-B14F-4D97-AF65-F5344CB8AC3E}">
        <p14:creationId xmlns:p14="http://schemas.microsoft.com/office/powerpoint/2010/main" val="22013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A3D0-3890-8E42-B2BA-A3ED606A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Education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7C3314-62EB-404F-95B2-28C125D62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338" y="2441886"/>
            <a:ext cx="9237662" cy="3498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D0EEE-85FB-B848-A6C3-4834549F1A5D}"/>
              </a:ext>
            </a:extLst>
          </p:cNvPr>
          <p:cNvSpPr txBox="1"/>
          <p:nvPr/>
        </p:nvSpPr>
        <p:spPr>
          <a:xfrm>
            <a:off x="1643449" y="6203092"/>
            <a:ext cx="920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customers have at least an undergraduate degree (41.6%). 1.0% do not have a degree.</a:t>
            </a:r>
          </a:p>
        </p:txBody>
      </p:sp>
    </p:spTree>
    <p:extLst>
      <p:ext uri="{BB962C8B-B14F-4D97-AF65-F5344CB8AC3E}">
        <p14:creationId xmlns:p14="http://schemas.microsoft.com/office/powerpoint/2010/main" val="153946211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915</Words>
  <Application>Microsoft Macintosh PowerPoint</Application>
  <PresentationFormat>Widescreen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Trade Gothic Next Cond</vt:lpstr>
      <vt:lpstr>Trade Gothic Next Light</vt:lpstr>
      <vt:lpstr>PortalVTI</vt:lpstr>
      <vt:lpstr>AllLife Bank Project 4</vt:lpstr>
      <vt:lpstr>Business Problem Overview and Solution Approach</vt:lpstr>
      <vt:lpstr>Data Overview</vt:lpstr>
      <vt:lpstr>EDA – Personal Loan</vt:lpstr>
      <vt:lpstr>EDA - Experience</vt:lpstr>
      <vt:lpstr>EDA - Income</vt:lpstr>
      <vt:lpstr>EDA - FAMILY</vt:lpstr>
      <vt:lpstr>EDA - CCAVg</vt:lpstr>
      <vt:lpstr>EDA - Education</vt:lpstr>
      <vt:lpstr>EDA - Mortgage</vt:lpstr>
      <vt:lpstr>EDA – Securities_Account</vt:lpstr>
      <vt:lpstr>EDA – CD_Account</vt:lpstr>
      <vt:lpstr>EDA - Online</vt:lpstr>
      <vt:lpstr>Eda - creditcard</vt:lpstr>
      <vt:lpstr>correlation</vt:lpstr>
      <vt:lpstr>Multivariate analysis</vt:lpstr>
      <vt:lpstr>Dropped variables</vt:lpstr>
      <vt:lpstr>Logistic regression – SKLearn</vt:lpstr>
      <vt:lpstr>Decision tree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AllLife Bank Project 4</dc:title>
  <dc:creator>Sarah Thomas</dc:creator>
  <cp:lastModifiedBy>Sarah Thomas</cp:lastModifiedBy>
  <cp:revision>8</cp:revision>
  <dcterms:created xsi:type="dcterms:W3CDTF">2021-06-18T19:08:44Z</dcterms:created>
  <dcterms:modified xsi:type="dcterms:W3CDTF">2021-06-18T20:06:19Z</dcterms:modified>
</cp:coreProperties>
</file>